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8" r:id="rId3"/>
    <p:sldId id="261" r:id="rId4"/>
    <p:sldId id="263" r:id="rId5"/>
    <p:sldId id="259" r:id="rId6"/>
    <p:sldId id="260" r:id="rId7"/>
    <p:sldId id="264" r:id="rId8"/>
    <p:sldId id="265" r:id="rId9"/>
    <p:sldId id="266" r:id="rId10"/>
    <p:sldId id="283" r:id="rId11"/>
    <p:sldId id="267" r:id="rId12"/>
    <p:sldId id="277" r:id="rId13"/>
    <p:sldId id="270" r:id="rId14"/>
    <p:sldId id="274" r:id="rId15"/>
    <p:sldId id="268" r:id="rId16"/>
    <p:sldId id="275" r:id="rId17"/>
    <p:sldId id="269" r:id="rId18"/>
    <p:sldId id="276" r:id="rId19"/>
    <p:sldId id="271" r:id="rId20"/>
    <p:sldId id="290" r:id="rId21"/>
    <p:sldId id="292" r:id="rId22"/>
    <p:sldId id="293" r:id="rId23"/>
    <p:sldId id="285" r:id="rId24"/>
    <p:sldId id="291" r:id="rId25"/>
    <p:sldId id="288" r:id="rId26"/>
    <p:sldId id="287" r:id="rId27"/>
    <p:sldId id="294" r:id="rId28"/>
    <p:sldId id="300" r:id="rId29"/>
    <p:sldId id="299" r:id="rId30"/>
    <p:sldId id="298" r:id="rId31"/>
    <p:sldId id="286" r:id="rId32"/>
    <p:sldId id="296" r:id="rId33"/>
    <p:sldId id="284" r:id="rId34"/>
    <p:sldId id="278" r:id="rId35"/>
    <p:sldId id="280" r:id="rId36"/>
    <p:sldId id="282" r:id="rId37"/>
    <p:sldId id="28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1219" autoAdjust="0"/>
  </p:normalViewPr>
  <p:slideViewPr>
    <p:cSldViewPr snapToGrid="0">
      <p:cViewPr varScale="1">
        <p:scale>
          <a:sx n="66" d="100"/>
          <a:sy n="66" d="100"/>
        </p:scale>
        <p:origin x="-87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3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E91BF-D0E2-4FEF-9375-1F2DB168360D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94466-B9CC-4C01-9B73-0A251D5D45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03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4466-B9CC-4C01-9B73-0A251D5D454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390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92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78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812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68943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51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47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545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18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74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68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09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68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39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213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67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93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E877ED-E2B0-4666-BD81-8F8271DB1DB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6765A5-89B0-4D4C-992F-47CCB0BF5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52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18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66.png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25.wdp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71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3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microsoft.com/office/2007/relationships/hdphoto" Target="../media/hdphoto30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87.png"/><Relationship Id="rId4" Type="http://schemas.microsoft.com/office/2007/relationships/hdphoto" Target="../media/hdphoto3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pms22.ru/upload/medialibrary/bd3/spisok_lauretov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5000" y="2490470"/>
            <a:ext cx="8168640" cy="36957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ПОРТФОЛИО</a:t>
            </a:r>
            <a:r>
              <a:rPr lang="ru-RU" dirty="0" smtClean="0">
                <a:solidFill>
                  <a:srgbClr val="002060"/>
                </a:solidFill>
                <a:latin typeface="Century" panose="020406040505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учителя-логопеда</a:t>
            </a:r>
            <a:br>
              <a:rPr lang="ru-RU" b="1" i="1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b="1" i="1" dirty="0" err="1" smtClean="0">
                <a:solidFill>
                  <a:srgbClr val="002060"/>
                </a:solidFill>
                <a:latin typeface="Century" panose="02040604050505020304" pitchFamily="18" charset="0"/>
              </a:rPr>
              <a:t>Донаевой</a:t>
            </a:r>
            <a:r>
              <a:rPr lang="ru-RU" b="1" i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Натальи</a:t>
            </a:r>
            <a:br>
              <a:rPr lang="ru-RU" b="1" i="1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Владимировны</a:t>
            </a:r>
            <a:endParaRPr lang="ru-RU" b="1" i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0052" y="393701"/>
            <a:ext cx="9953308" cy="1424939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МУНИЦИПАЛЬНОЕ БЮДЖЕТНОЕ ДОШКОЛЬНОЕ 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ОБРАЗОВАТЕЛЬНОЕ 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УЧРЕЖДЕНИЕ - ДЕТСКИЙ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САД 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ОБЩЕРАЗВИВАЮЩЕГО ВИДА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СОЛНЫШКО»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с. 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Берёзовка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Первомайского района алтайского края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7598"/>
            <a:ext cx="2084751" cy="6810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9" t="12212" r="4405" b="6608"/>
          <a:stretch/>
        </p:blipFill>
        <p:spPr>
          <a:xfrm>
            <a:off x="8403434" y="1915887"/>
            <a:ext cx="3599880" cy="458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37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313" y="-123703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Мои Награды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37" y="4720552"/>
            <a:ext cx="11479763" cy="2426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4" t="1651" b="4548"/>
          <a:stretch/>
        </p:blipFill>
        <p:spPr>
          <a:xfrm>
            <a:off x="7368131" y="1454616"/>
            <a:ext cx="2216583" cy="32659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42966" y="878565"/>
            <a:ext cx="672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ГРАМОТЫ И БЛАГОДАРСТВЕННЫЕ ПИСЬМА</a:t>
            </a:r>
            <a:endParaRPr lang="ru-RU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" t="1" b="1301"/>
          <a:stretch/>
        </p:blipFill>
        <p:spPr>
          <a:xfrm>
            <a:off x="9696595" y="1432563"/>
            <a:ext cx="2301842" cy="3323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09" y="1432563"/>
            <a:ext cx="2379884" cy="3365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" t="1315" r="1497" b="2911"/>
          <a:stretch/>
        </p:blipFill>
        <p:spPr>
          <a:xfrm>
            <a:off x="2569911" y="1454617"/>
            <a:ext cx="2346722" cy="3287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2831" y="1432563"/>
            <a:ext cx="2303419" cy="33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8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РАСПРОСТРАНЕНИЕ ОПЫТА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4057993114"/>
              </p:ext>
            </p:extLst>
          </p:nvPr>
        </p:nvGraphicFramePr>
        <p:xfrm>
          <a:off x="1385758" y="751601"/>
          <a:ext cx="9314668" cy="580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7459">
                  <a:extLst>
                    <a:ext uri="{9D8B030D-6E8A-4147-A177-3AD203B41FA5}">
                      <a16:colId xmlns:a16="http://schemas.microsoft.com/office/drawing/2014/main" xmlns="" val="2633747724"/>
                    </a:ext>
                  </a:extLst>
                </a:gridCol>
                <a:gridCol w="2957209">
                  <a:extLst>
                    <a:ext uri="{9D8B030D-6E8A-4147-A177-3AD203B41FA5}">
                      <a16:colId xmlns:a16="http://schemas.microsoft.com/office/drawing/2014/main" xmlns="" val="3439205245"/>
                    </a:ext>
                  </a:extLst>
                </a:gridCol>
              </a:tblGrid>
              <a:tr h="3278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452788"/>
                  </a:ext>
                </a:extLst>
              </a:tr>
              <a:tr h="4799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 психолого-педагогической программы коррекционного курса «по теме «Модель психолог-педагогического сопровождения детей с ОВЗ в Инклюзивном образовании» </a:t>
                      </a:r>
                      <a:endParaRPr lang="ru-RU" sz="1400" dirty="0" smtClean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совместное  краевое методическое объединение педагогов психологов, учителей-логопедов и дефектологов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2019г.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48540717"/>
                  </a:ext>
                </a:extLst>
              </a:tr>
              <a:tr h="1048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педагогического опыта по теме «Взаимодействие специалистов дошкольного образования и школы при адаптации первоклассников»</a:t>
                      </a:r>
                      <a:endParaRPr lang="ru-RU" sz="1400" dirty="0" smtClean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краевое методическое учителей-логопедов 2019г.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9055820"/>
                  </a:ext>
                </a:extLst>
              </a:tr>
              <a:tr h="5752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педагогического опыта по теме «Родительская гостиная» «Лабиринты детства»</a:t>
                      </a:r>
                      <a:endParaRPr lang="ru-RU" sz="1400" dirty="0" smtClean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летняя школа «мобильных педагогов» «Образовательный </a:t>
                      </a:r>
                      <a:r>
                        <a:rPr lang="ru-RU" sz="1800" dirty="0" err="1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челлендж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 smtClean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A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2019г.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1962944"/>
                  </a:ext>
                </a:extLst>
              </a:tr>
              <a:tr h="720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педагогического опыта по теме «Преемственность в работе учителей-логопедов ДОУ и школы в рамках реализации ФГОС дошкольного и начального школьного образования»</a:t>
                      </a: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летняя школа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учителей-логопедов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2019г.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520206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32" y="-58365"/>
            <a:ext cx="2085013" cy="6809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39689" y="158338"/>
            <a:ext cx="2016858" cy="65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0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190500"/>
            <a:ext cx="10364451" cy="762811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РАСПРОСТРАНЕНИЕ ОПЫТА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58" y="953311"/>
            <a:ext cx="3580941" cy="2629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07" y="3846286"/>
            <a:ext cx="3842977" cy="263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9564" y="1419230"/>
            <a:ext cx="2834846" cy="3936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5028" y="1486838"/>
            <a:ext cx="2897393" cy="37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24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32" y="-58365"/>
            <a:ext cx="2085013" cy="680982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737221947"/>
              </p:ext>
            </p:extLst>
          </p:nvPr>
        </p:nvGraphicFramePr>
        <p:xfrm>
          <a:off x="1402277" y="788215"/>
          <a:ext cx="10363200" cy="595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>
                  <a:extLst>
                    <a:ext uri="{9D8B030D-6E8A-4147-A177-3AD203B41FA5}">
                      <a16:colId xmlns:a16="http://schemas.microsoft.com/office/drawing/2014/main" xmlns="" val="798525411"/>
                    </a:ext>
                  </a:extLst>
                </a:gridCol>
                <a:gridCol w="4663398">
                  <a:extLst>
                    <a:ext uri="{9D8B030D-6E8A-4147-A177-3AD203B41FA5}">
                      <a16:colId xmlns:a16="http://schemas.microsoft.com/office/drawing/2014/main" xmlns="" val="513533802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595381336"/>
                    </a:ext>
                  </a:extLst>
                </a:gridCol>
                <a:gridCol w="3278300">
                  <a:extLst>
                    <a:ext uri="{9D8B030D-6E8A-4147-A177-3AD203B41FA5}">
                      <a16:colId xmlns:a16="http://schemas.microsoft.com/office/drawing/2014/main" xmlns="" val="2255992358"/>
                    </a:ext>
                  </a:extLst>
                </a:gridCol>
              </a:tblGrid>
              <a:tr h="6165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обучения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972316"/>
                  </a:ext>
                </a:extLst>
              </a:tr>
              <a:tr h="116183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2012г.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«Совершенствование содержания и технологий коррекционно-развивающего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 в условиях ФГОС»</a:t>
                      </a:r>
                      <a:endParaRPr lang="ru-RU" sz="1800" dirty="0" smtClean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72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КГБУ ДПО «Алтайский краевой институт повышения квалификации работников образования»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597519"/>
                  </a:ext>
                </a:extLst>
              </a:tr>
              <a:tr h="113452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2015г.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инклюзивного образования детей-инвалидов, детей с ОВЗ в образовательных организациях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ГБОУ ВО город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а Москвы «Московский государственный педагогический университет»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4243294"/>
                  </a:ext>
                </a:extLst>
              </a:tr>
              <a:tr h="1161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2016г.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«Организация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педагогического мониторинга освоения детьми образовательной программы и анализ коррекционно-развивающей работы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КГБУ ДПО «Алтайский краевой институт повышения квалификации работников образования»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4913708"/>
                  </a:ext>
                </a:extLst>
              </a:tr>
              <a:tr h="165371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Georgia" panose="02040502050405020303" pitchFamily="18" charset="0"/>
                        </a:rPr>
                        <a:t>2017</a:t>
                      </a:r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Инклюзивное образование «Все дети разные» в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рамках проекта «Сибирская инициатива по инклюзии – построение местных партнерств для развития инклюзии детей с ОВЗ в Сибири»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КРМОО Центр «Сотрудничество» (Россия)  и Благотворительная организация 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ХелпПорм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) (Великобритания)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431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18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268321"/>
            <a:ext cx="10364451" cy="762811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15104" y="321040"/>
            <a:ext cx="3541972" cy="496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17872" y="1041022"/>
            <a:ext cx="3558400" cy="503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56913" y="2728618"/>
            <a:ext cx="3421272" cy="483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9409" y="540525"/>
            <a:ext cx="2370393" cy="33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9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32" y="-58365"/>
            <a:ext cx="2085013" cy="680982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67379386"/>
              </p:ext>
            </p:extLst>
          </p:nvPr>
        </p:nvGraphicFramePr>
        <p:xfrm>
          <a:off x="1402277" y="865488"/>
          <a:ext cx="10363200" cy="5784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>
                  <a:extLst>
                    <a:ext uri="{9D8B030D-6E8A-4147-A177-3AD203B41FA5}">
                      <a16:colId xmlns:a16="http://schemas.microsoft.com/office/drawing/2014/main" xmlns="" val="798525411"/>
                    </a:ext>
                  </a:extLst>
                </a:gridCol>
                <a:gridCol w="5076344">
                  <a:extLst>
                    <a:ext uri="{9D8B030D-6E8A-4147-A177-3AD203B41FA5}">
                      <a16:colId xmlns:a16="http://schemas.microsoft.com/office/drawing/2014/main" xmlns="" val="513533802"/>
                    </a:ext>
                  </a:extLst>
                </a:gridCol>
                <a:gridCol w="1517515">
                  <a:extLst>
                    <a:ext uri="{9D8B030D-6E8A-4147-A177-3AD203B41FA5}">
                      <a16:colId xmlns:a16="http://schemas.microsoft.com/office/drawing/2014/main" xmlns="" val="595381336"/>
                    </a:ext>
                  </a:extLst>
                </a:gridCol>
                <a:gridCol w="2816030">
                  <a:extLst>
                    <a:ext uri="{9D8B030D-6E8A-4147-A177-3AD203B41FA5}">
                      <a16:colId xmlns:a16="http://schemas.microsoft.com/office/drawing/2014/main" xmlns="" val="22559923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обучения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97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2018г.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курсу «как научить учиться: эмоциональное развитие и современный подход в образовании».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597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2018г.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«Современные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образовательные технологии 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средство повышения профессиональных компетенций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педагогов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КГБУ ДПО «Алтайский краевой институт повышения квалификации работников образования»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424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2018г.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«Адаптированные образовательные программы дошкольного образования: проектирование и алгоритм реализации»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72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ОГАУ ДПО «Институт развития образования Ивановской области» 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97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+mn-cs"/>
                        </a:rPr>
                        <a:t>2018г.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«Правила оказания первой медицинской помощи»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АНО ДПО» Сибирский институт государственного и муниципального управления»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4913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97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475" y="0"/>
            <a:ext cx="10364451" cy="910246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185" y="723609"/>
            <a:ext cx="3852246" cy="272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237944" y="43174"/>
            <a:ext cx="3276010" cy="463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72811" y="1732818"/>
            <a:ext cx="3321191" cy="452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85536" y="2839146"/>
            <a:ext cx="3224333" cy="45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5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32" y="-58365"/>
            <a:ext cx="2085013" cy="680982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163581610"/>
              </p:ext>
            </p:extLst>
          </p:nvPr>
        </p:nvGraphicFramePr>
        <p:xfrm>
          <a:off x="1402277" y="865488"/>
          <a:ext cx="1036320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>
                  <a:extLst>
                    <a:ext uri="{9D8B030D-6E8A-4147-A177-3AD203B41FA5}">
                      <a16:colId xmlns:a16="http://schemas.microsoft.com/office/drawing/2014/main" xmlns="" val="798525411"/>
                    </a:ext>
                  </a:extLst>
                </a:gridCol>
                <a:gridCol w="5154165">
                  <a:extLst>
                    <a:ext uri="{9D8B030D-6E8A-4147-A177-3AD203B41FA5}">
                      <a16:colId xmlns:a16="http://schemas.microsoft.com/office/drawing/2014/main" xmlns="" val="513533802"/>
                    </a:ext>
                  </a:extLst>
                </a:gridCol>
                <a:gridCol w="1459149">
                  <a:extLst>
                    <a:ext uri="{9D8B030D-6E8A-4147-A177-3AD203B41FA5}">
                      <a16:colId xmlns:a16="http://schemas.microsoft.com/office/drawing/2014/main" xmlns="" val="595381336"/>
                    </a:ext>
                  </a:extLst>
                </a:gridCol>
                <a:gridCol w="2796575">
                  <a:extLst>
                    <a:ext uri="{9D8B030D-6E8A-4147-A177-3AD203B41FA5}">
                      <a16:colId xmlns:a16="http://schemas.microsoft.com/office/drawing/2014/main" xmlns="" val="22559923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обучения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97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2019г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«Современные Подходы к организации и содержанию программ логопедической помощи для детей с нарушениями речи».</a:t>
                      </a:r>
                      <a:endParaRPr lang="ru-RU" sz="1800" dirty="0" smtClean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32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КГБУ ДПО «Алтайский краевой институт повышения квалификации работников образования» 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594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2020г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«Навигация, консультирование родителей, воспитывающих детей с разными образовательными потребностями, и оказания им информационно-методической помощи»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72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КГБУ «Алтайский краевой центр психолого-педагогического и медико-социальной помощи» 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6960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2021г.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«Обеспечение доступности логопедического сопровождения детей с нарушениями  речи на основе применения дистанционных образовательных технологий (ДОТ)»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anose="02040502050405020303" pitchFamily="18" charset="0"/>
                        </a:rPr>
                        <a:t>32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КАУ ДПО «Алтайский институт развития образования имени Адриана Митрофановича </a:t>
                      </a:r>
                      <a:r>
                        <a:rPr lang="ru-RU" sz="1800" dirty="0" err="1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Топорова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»</a:t>
                      </a:r>
                      <a:endParaRPr lang="ru-RU" dirty="0" smtClean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97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61304"/>
            <a:ext cx="10364451" cy="953109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ПОВЫШЕНИЕ КВАЛИФИКАЦИИ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28398" y="67938"/>
            <a:ext cx="3538944" cy="50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74636" y="1263051"/>
            <a:ext cx="3470851" cy="490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433" y="3451538"/>
            <a:ext cx="4612724" cy="326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259" y="1014413"/>
            <a:ext cx="3513458" cy="24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901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75" y="1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Коррекционная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34248" y="1274618"/>
            <a:ext cx="9033752" cy="41537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Bookman Old Style" pitchFamily="18" charset="0"/>
              </a:rPr>
              <a:t>Использование современных образовательных технологий и методик в логопедической работе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5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5" y="-59528"/>
            <a:ext cx="2085013" cy="6815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77854" y="-59528"/>
            <a:ext cx="2114145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3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75" y="1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Образование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5383" y="1232625"/>
            <a:ext cx="7083617" cy="432927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2001г.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i="1" dirty="0">
                <a:latin typeface="Georgia" panose="02040502050405020303" pitchFamily="18" charset="0"/>
              </a:rPr>
              <a:t>- окончила с отличием Барнаульский государственный педагогический университет (БГПУ). </a:t>
            </a:r>
          </a:p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2015г.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i="1" dirty="0">
                <a:latin typeface="Georgia" panose="02040502050405020303" pitchFamily="18" charset="0"/>
              </a:rPr>
              <a:t>– профессиональная переподготовка в Федеральном государственном бюджетном образовательном учреждении высшего образования «Алтайский государственный педагогический университет» (ФГБОУ ВО «</a:t>
            </a:r>
            <a:r>
              <a:rPr lang="ru-RU" i="1" dirty="0" err="1">
                <a:latin typeface="Georgia" panose="02040502050405020303" pitchFamily="18" charset="0"/>
              </a:rPr>
              <a:t>АлтГПУ</a:t>
            </a:r>
            <a:r>
              <a:rPr lang="ru-RU" i="1" dirty="0" smtClean="0">
                <a:latin typeface="Georgia" panose="02040502050405020303" pitchFamily="18" charset="0"/>
              </a:rPr>
              <a:t>»).</a:t>
            </a:r>
            <a:endParaRPr lang="ru-RU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3896"/>
            <a:ext cx="8401819" cy="2423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0" b="6668"/>
          <a:stretch/>
        </p:blipFill>
        <p:spPr>
          <a:xfrm>
            <a:off x="7457690" y="932241"/>
            <a:ext cx="3647249" cy="247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8" b="740"/>
          <a:stretch/>
        </p:blipFill>
        <p:spPr>
          <a:xfrm rot="5400000">
            <a:off x="8729543" y="2797969"/>
            <a:ext cx="2514598" cy="379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57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87" y="0"/>
            <a:ext cx="10364451" cy="159617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От Простого к сложному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учимся замечать и выделять характерные признаки предметов</a:t>
            </a:r>
            <a:endParaRPr lang="ru-RU" sz="2400" dirty="0"/>
          </a:p>
        </p:txBody>
      </p:sp>
      <p:pic>
        <p:nvPicPr>
          <p:cNvPr id="1026" name="Picture 2" descr="C:\Users\Кудрявцева\Desktop\Фото работа мои\IMG_20211223_15085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18" t="7134" r="2168" b="8996"/>
          <a:stretch>
            <a:fillRect/>
          </a:stretch>
        </p:blipFill>
        <p:spPr bwMode="auto">
          <a:xfrm rot="16200000">
            <a:off x="486549" y="879755"/>
            <a:ext cx="2983422" cy="353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Кудрявцева\Desktop\Фото работа мои\IMG_20211223_150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2034" r="3637" b="22703"/>
          <a:stretch>
            <a:fillRect/>
          </a:stretch>
        </p:blipFill>
        <p:spPr bwMode="auto">
          <a:xfrm rot="5400000">
            <a:off x="2461444" y="3487057"/>
            <a:ext cx="2677885" cy="359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53468" y="42081"/>
            <a:ext cx="2419763" cy="6815919"/>
          </a:xfrm>
          <a:prstGeom prst="rect">
            <a:avLst/>
          </a:prstGeom>
        </p:spPr>
      </p:pic>
      <p:pic>
        <p:nvPicPr>
          <p:cNvPr id="1028" name="Picture 4" descr="C:\Users\Кудрявцева\Desktop\Фото работа мои\IMG_20211223_1635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738" t="13468" r="2815" b="10996"/>
          <a:stretch>
            <a:fillRect/>
          </a:stretch>
        </p:blipFill>
        <p:spPr bwMode="auto">
          <a:xfrm>
            <a:off x="5384800" y="1325610"/>
            <a:ext cx="3454400" cy="269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Кудрявцева\Desktop\Фото работа мои\IMG_20211223_1636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591" t="7610" r="-345" b="10935"/>
          <a:stretch>
            <a:fillRect/>
          </a:stretch>
        </p:blipFill>
        <p:spPr bwMode="auto">
          <a:xfrm>
            <a:off x="6752476" y="3820913"/>
            <a:ext cx="3901010" cy="273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Составление предложений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конструктор фраз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95845" y="0"/>
            <a:ext cx="1696155" cy="6815919"/>
          </a:xfrm>
          <a:prstGeom prst="rect">
            <a:avLst/>
          </a:prstGeom>
        </p:spPr>
      </p:pic>
      <p:pic>
        <p:nvPicPr>
          <p:cNvPr id="3074" name="Picture 2" descr="C:\Users\Кудрявцева\Desktop\Фото работа мои\IMG_20211223_1538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7211" y="1444053"/>
            <a:ext cx="5986160" cy="448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Кудрявцева\Desktop\Фото работа мои\IMG_20211223_154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386" b="4211"/>
          <a:stretch>
            <a:fillRect/>
          </a:stretch>
        </p:blipFill>
        <p:spPr bwMode="auto">
          <a:xfrm rot="5400000">
            <a:off x="6221528" y="2079484"/>
            <a:ext cx="4950534" cy="343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37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Составление предложений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конструктор фраз «Подари Букет»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33498" y="0"/>
            <a:ext cx="1958502" cy="6815919"/>
          </a:xfrm>
          <a:prstGeom prst="rect">
            <a:avLst/>
          </a:prstGeom>
        </p:spPr>
      </p:pic>
      <p:pic>
        <p:nvPicPr>
          <p:cNvPr id="4099" name="Picture 3" descr="C:\Users\Кудрявцева\Desktop\Фото работа мои\IMG_20211223_1532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251" r="6147"/>
          <a:stretch>
            <a:fillRect/>
          </a:stretch>
        </p:blipFill>
        <p:spPr bwMode="auto">
          <a:xfrm rot="10800000">
            <a:off x="249522" y="1420767"/>
            <a:ext cx="4136571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2791" y="2762655"/>
            <a:ext cx="5691700" cy="379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37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Составление предложений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конструктор фраз «О чём мечтаем»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261" y="2513060"/>
            <a:ext cx="5903584" cy="393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015" b="5392"/>
          <a:stretch>
            <a:fillRect/>
          </a:stretch>
        </p:blipFill>
        <p:spPr bwMode="auto">
          <a:xfrm>
            <a:off x="166049" y="1384151"/>
            <a:ext cx="4219951" cy="309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97310" y="0"/>
            <a:ext cx="2094689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7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489" y="0"/>
            <a:ext cx="10364451" cy="1596177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грамматический строй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«Такие разные падежи»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5123" name="Picture 3" descr="C:\Users\Кудрявцева\Desktop\Фото работа мои\IMG_20211223_1529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63"/>
          <a:stretch>
            <a:fillRect/>
          </a:stretch>
        </p:blipFill>
        <p:spPr bwMode="auto">
          <a:xfrm>
            <a:off x="2365826" y="1551960"/>
            <a:ext cx="6270173" cy="490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388" y="-191682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Применение мнемотехник в составлении описательного рассказа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593" y="2475675"/>
            <a:ext cx="5136354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5" name="Picture 2" descr="C:\Users\Кудрявцева\Desktop\Фото работа мои\IMG_20211008_101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35" y="1480457"/>
            <a:ext cx="2568178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Кудрявцева\Desktop\Фото работа мои\IMG_20211008_093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1814" y="3433763"/>
            <a:ext cx="2568178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223" y="1050216"/>
            <a:ext cx="2127236" cy="214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69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318" y="226632"/>
            <a:ext cx="10364451" cy="1596177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артикуляционная гимнастика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совмещенная с </a:t>
            </a:r>
            <a:r>
              <a:rPr lang="ru-RU" sz="24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нейрогимнастикой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644" y="1961798"/>
            <a:ext cx="5136355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47" y="1822809"/>
            <a:ext cx="5209161" cy="347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7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56" y="56091"/>
            <a:ext cx="10364451" cy="123931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Артикуляция и Звукопроизношение 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 применением схематических изображений</a:t>
            </a:r>
            <a:endParaRPr lang="ru-RU" sz="2400" dirty="0"/>
          </a:p>
        </p:txBody>
      </p:sp>
      <p:pic>
        <p:nvPicPr>
          <p:cNvPr id="6147" name="Picture 3" descr="C:\Users\Кудрявцева\Desktop\Фото работа мои\IMG_20211228_1139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4046" b="8810"/>
          <a:stretch>
            <a:fillRect/>
          </a:stretch>
        </p:blipFill>
        <p:spPr bwMode="auto">
          <a:xfrm>
            <a:off x="314834" y="1295402"/>
            <a:ext cx="4961910" cy="420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Кудрявцева\Desktop\Фото работа мои\IMG_20211223_151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9128" r="8217" b="10345"/>
          <a:stretch>
            <a:fillRect/>
          </a:stretch>
        </p:blipFill>
        <p:spPr bwMode="auto">
          <a:xfrm rot="10800000">
            <a:off x="5428117" y="1403173"/>
            <a:ext cx="5318820" cy="400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7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56" y="56091"/>
            <a:ext cx="10364451" cy="123931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Артикуляция и Звукопроизношение 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 применением схематических изображений</a:t>
            </a:r>
            <a:endParaRPr lang="ru-RU" sz="2400" dirty="0"/>
          </a:p>
        </p:txBody>
      </p:sp>
      <p:pic>
        <p:nvPicPr>
          <p:cNvPr id="10" name="Picture 2" descr="C:\Users\Кудрявцева\Desktop\Фото работа мои\IMG_20211223_151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636" b="22294"/>
          <a:stretch>
            <a:fillRect/>
          </a:stretch>
        </p:blipFill>
        <p:spPr bwMode="auto">
          <a:xfrm rot="10800000">
            <a:off x="5700712" y="1295402"/>
            <a:ext cx="5196236" cy="226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6" t="20595" r="6236" b="14475"/>
          <a:stretch/>
        </p:blipFill>
        <p:spPr>
          <a:xfrm>
            <a:off x="198643" y="1522679"/>
            <a:ext cx="5373482" cy="506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85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350" y="0"/>
            <a:ext cx="10364451" cy="1596177"/>
          </a:xfrm>
        </p:spPr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Звукопроизношение </a:t>
            </a:r>
            <a:br>
              <a:rPr lang="ru-RU" b="1" i="1" dirty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карточки-</a:t>
            </a:r>
            <a:r>
              <a:rPr lang="ru-RU" sz="24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чистоговорки</a:t>
            </a: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для </a:t>
            </a:r>
            <a:r>
              <a:rPr lang="ru-RU" sz="24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лэпбука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2" r="8322"/>
          <a:stretch/>
        </p:blipFill>
        <p:spPr>
          <a:xfrm>
            <a:off x="3507057" y="2257582"/>
            <a:ext cx="4002436" cy="336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10" t="2229" r="3843" b="-319"/>
          <a:stretch/>
        </p:blipFill>
        <p:spPr>
          <a:xfrm>
            <a:off x="290263" y="1809345"/>
            <a:ext cx="2898843" cy="381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7445" y="1596178"/>
            <a:ext cx="3023390" cy="402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50230" y="0"/>
            <a:ext cx="199506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4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75" y="1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Образование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5383" y="1274618"/>
            <a:ext cx="7190297" cy="4329273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Специальность: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«Дошкольная педагогика и психология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дошкольной педагогики и психологии. Педагог психолог для работы с детьми дошкольного возраста с отклонениями в развитии; </a:t>
            </a:r>
            <a:endParaRPr lang="ru-RU" i="1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учитель-логопед».</a:t>
            </a:r>
            <a:endParaRPr lang="ru-RU" i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3896"/>
            <a:ext cx="8401819" cy="2423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0" b="6668"/>
          <a:stretch/>
        </p:blipFill>
        <p:spPr>
          <a:xfrm>
            <a:off x="7457691" y="932241"/>
            <a:ext cx="3689280" cy="250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8" b="740"/>
          <a:stretch/>
        </p:blipFill>
        <p:spPr>
          <a:xfrm rot="5400000">
            <a:off x="8729543" y="2797969"/>
            <a:ext cx="2514598" cy="379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67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90" y="226631"/>
            <a:ext cx="10364451" cy="123931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Звукопроизношение 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Звуковая сторона речи</a:t>
            </a:r>
            <a:b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пособие «артикуляционный (звуковой) планшет»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2" r="6444"/>
          <a:stretch/>
        </p:blipFill>
        <p:spPr>
          <a:xfrm rot="5400000">
            <a:off x="289656" y="1772360"/>
            <a:ext cx="3921631" cy="352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9330"/>
          <a:stretch/>
        </p:blipFill>
        <p:spPr>
          <a:xfrm rot="16200000">
            <a:off x="6840474" y="3018980"/>
            <a:ext cx="4238363" cy="351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040" r="15099" b="167"/>
          <a:stretch/>
        </p:blipFill>
        <p:spPr>
          <a:xfrm>
            <a:off x="4371975" y="1965863"/>
            <a:ext cx="2536916" cy="456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67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18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Звуковая сторона речи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Пособие «звуковые  человечки»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84" y="1596177"/>
            <a:ext cx="5901832" cy="393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941" r="5200"/>
          <a:stretch/>
        </p:blipFill>
        <p:spPr>
          <a:xfrm>
            <a:off x="6432416" y="3077893"/>
            <a:ext cx="4184826" cy="357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459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18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Звуковая сторона речи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Пособие «звуковые  домики»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570" y="1727274"/>
            <a:ext cx="5439653" cy="362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01942" y="0"/>
            <a:ext cx="2090057" cy="6815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5" y="1445614"/>
            <a:ext cx="3674030" cy="276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0" r="7768"/>
          <a:stretch/>
        </p:blipFill>
        <p:spPr>
          <a:xfrm>
            <a:off x="2945620" y="3617322"/>
            <a:ext cx="2037885" cy="324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459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239" y="203815"/>
            <a:ext cx="10364451" cy="120468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Развитие темпо ритмической </a:t>
            </a:r>
            <a:b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стороны речи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428" y="3102656"/>
            <a:ext cx="5500991" cy="366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1547" y="1"/>
            <a:ext cx="2254287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8" r="10732"/>
          <a:stretch/>
        </p:blipFill>
        <p:spPr>
          <a:xfrm>
            <a:off x="6346689" y="1408501"/>
            <a:ext cx="4023141" cy="379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756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133" y="0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Саморазвитие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672" y="1638709"/>
            <a:ext cx="6510722" cy="460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1613" y="1659686"/>
            <a:ext cx="3440753" cy="458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723" y="42532"/>
            <a:ext cx="208501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4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133" y="0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Проведённые </a:t>
            </a:r>
            <a:b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Мероприятия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45" y="156838"/>
            <a:ext cx="2963484" cy="395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8696" y="140169"/>
            <a:ext cx="2453888" cy="32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7970" y="1776094"/>
            <a:ext cx="3002963" cy="400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3515" y="3493356"/>
            <a:ext cx="2447885" cy="326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90" y="3131887"/>
            <a:ext cx="4510224" cy="3986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746" y="4741593"/>
            <a:ext cx="4243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Мастер-класс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для детей инвалидов и их родителей</a:t>
            </a:r>
          </a:p>
          <a:p>
            <a:pPr algn="ctr"/>
            <a:r>
              <a:rPr lang="ru-RU" sz="20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«Рождественский ангел»</a:t>
            </a:r>
          </a:p>
          <a:p>
            <a:pPr algn="ctr"/>
            <a:r>
              <a:rPr lang="ru-RU" sz="20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2020г.</a:t>
            </a: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45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333" y="-105565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Проведённые</a:t>
            </a:r>
            <a:b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Мероприятия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805" y="2724150"/>
            <a:ext cx="5541744" cy="4606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71011"/>
            <a:ext cx="54006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День </a:t>
            </a: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открытых дверей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родительская гостиная</a:t>
            </a: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«Лабиринты  детства»</a:t>
            </a:r>
          </a:p>
          <a:p>
            <a:pPr algn="ctr"/>
            <a:r>
              <a:rPr lang="ru-RU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2018г.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12681" y="232223"/>
            <a:ext cx="3544115" cy="379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93721" y="1779113"/>
            <a:ext cx="2434858" cy="4388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9727" y="3271829"/>
            <a:ext cx="3517206" cy="358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536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9465" y="286937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Проведённые </a:t>
            </a:r>
            <a:b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Мероприятия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840"/>
            <a:ext cx="5541744" cy="5120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4986" y="3127249"/>
            <a:ext cx="2719061" cy="367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8934" y="259363"/>
            <a:ext cx="4136921" cy="279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3194" y="3199901"/>
            <a:ext cx="2680998" cy="351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9643" y="4637109"/>
            <a:ext cx="494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КВЕСТ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для дошкольников </a:t>
            </a:r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«Школьная страна»</a:t>
            </a:r>
          </a:p>
          <a:p>
            <a:pPr algn="ctr"/>
            <a:endParaRPr lang="ru-RU" sz="2400" b="1" i="1" cap="all" dirty="0">
              <a:solidFill>
                <a:srgbClr val="002060"/>
              </a:solidFill>
              <a:latin typeface="Georgia" panose="02040502050405020303" pitchFamily="18" charset="0"/>
              <a:cs typeface="Tahoma" panose="020B0604030504040204" pitchFamily="34" charset="0"/>
            </a:endParaRP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2019г.</a:t>
            </a:r>
            <a:endParaRPr lang="ru-RU" sz="24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2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335" y="16150"/>
            <a:ext cx="11049625" cy="5629883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Общий  стаж  работы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  <a:r>
              <a:rPr lang="ru-RU" sz="28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r>
              <a:rPr lang="ru-RU" sz="2800" i="1" dirty="0"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20 </a:t>
            </a:r>
            <a:r>
              <a:rPr lang="ru-RU" sz="2800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лет</a:t>
            </a:r>
            <a:br>
              <a:rPr lang="ru-RU" sz="2800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Стаж работы в должности  учителя-логопеда:</a:t>
            </a:r>
            <a:r>
              <a:rPr lang="ru-RU" sz="28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r>
              <a:rPr lang="ru-RU" sz="2800" i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20 </a:t>
            </a:r>
            <a:r>
              <a:rPr lang="ru-RU" sz="2800" i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лет</a:t>
            </a:r>
            <a:r>
              <a:rPr lang="ru-RU" sz="2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Квалификационная категория:</a:t>
            </a:r>
            <a:r>
              <a:rPr lang="ru-RU" sz="28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r>
              <a:rPr lang="ru-RU" sz="2800" i="1" dirty="0">
                <a:latin typeface="Georgia" panose="020405020504050203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высшая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4434067"/>
            <a:ext cx="11475720" cy="24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975" y="76200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Педагогическое кредо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45609"/>
            <a:ext cx="11024833" cy="71441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45673" y="3417727"/>
            <a:ext cx="8174182" cy="284452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«Жизнь – это, прежде всего любовь.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Научиться можно только тому, что любишь,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 понять можно только, что любишь.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				Даниил Гранин</a:t>
            </a:r>
            <a:endParaRPr lang="ru-RU" sz="2800" b="1" i="1" dirty="0">
              <a:solidFill>
                <a:srgbClr val="0070C0"/>
              </a:solidFill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8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75" y="1"/>
            <a:ext cx="10364451" cy="66501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ЭССЕ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40328"/>
            <a:ext cx="10972800" cy="6317672"/>
          </a:xfrm>
        </p:spPr>
        <p:txBody>
          <a:bodyPr>
            <a:normAutofit fontScale="25000" lnSpcReduction="20000"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600" b="1" dirty="0" smtClean="0">
                <a:solidFill>
                  <a:srgbClr val="002060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«Моё педагогическое убеждение» </a:t>
            </a:r>
            <a:endParaRPr lang="ru-RU" sz="5600" b="1" dirty="0">
              <a:solidFill>
                <a:srgbClr val="002060"/>
              </a:solidFill>
              <a:latin typeface="Century" panose="020406040505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192145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48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</a:t>
            </a: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ru-RU" sz="40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Всё начинается с </a:t>
            </a: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любви: И </a:t>
            </a:r>
            <a:r>
              <a:rPr lang="ru-RU" sz="40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озарение и работа,</a:t>
            </a:r>
          </a:p>
          <a:p>
            <a:pPr marL="319214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 Глаза цветов, глаза ребёнка - Всё </a:t>
            </a:r>
            <a:r>
              <a:rPr lang="ru-RU" sz="40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начинается с любви</a:t>
            </a: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4000" i="1" dirty="0">
              <a:latin typeface="Century" panose="020406040505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19214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Всё </a:t>
            </a:r>
            <a:r>
              <a:rPr lang="ru-RU" sz="40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начинается с </a:t>
            </a: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любви. С </a:t>
            </a:r>
            <a:r>
              <a:rPr lang="ru-RU" sz="40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любви! Я это точно </a:t>
            </a:r>
            <a:r>
              <a:rPr lang="ru-RU" sz="40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знаю.   </a:t>
            </a:r>
          </a:p>
          <a:p>
            <a:pPr marL="3192145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56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5600" i="1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		Р</a:t>
            </a:r>
            <a:r>
              <a:rPr lang="ru-RU" sz="5600" i="1" dirty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5600" i="1" cap="none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Рождественский.</a:t>
            </a:r>
            <a:endParaRPr lang="ru-RU" sz="5600" i="1" dirty="0" smtClean="0">
              <a:latin typeface="Century" panose="020406040505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dirty="0" smtClean="0">
                <a:latin typeface="Century" panose="020406040505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 каждого человека наступает момент, когда надо определить свой дальнейший жизненны путь. Я сделала свой выбор ещё в школе и убеждаюсь в его правильности каждый день</a:t>
            </a:r>
            <a:r>
              <a:rPr lang="ru-RU" sz="5600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Что значит, для меня быть учителем-логопедом?</a:t>
            </a:r>
          </a:p>
          <a:p>
            <a:pPr indent="0" algn="just">
              <a:spcBef>
                <a:spcPts val="300"/>
              </a:spcBef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Логопед – это, прежде всего любовь к детям. В моей профессии сочетается мудрость педагогики, прозорливость психологии, милосердие медицины. </a:t>
            </a:r>
            <a:r>
              <a:rPr lang="ru-RU" sz="5600" cap="none" dirty="0" smtClean="0">
                <a:latin typeface="Georgia" pitchFamily="18" charset="0"/>
              </a:rPr>
              <a:t>В своей деятельности всегда руководствуюсь словами Рея </a:t>
            </a:r>
            <a:r>
              <a:rPr lang="ru-RU" sz="5600" cap="none" dirty="0" err="1" smtClean="0">
                <a:latin typeface="Georgia" pitchFamily="18" charset="0"/>
              </a:rPr>
              <a:t>Бредбери</a:t>
            </a:r>
            <a:r>
              <a:rPr lang="ru-RU" sz="5600" cap="none" dirty="0" smtClean="0">
                <a:latin typeface="Georgia" pitchFamily="18" charset="0"/>
              </a:rPr>
              <a:t> «Надо любить то, что вы делаете, надо делать то, что вы любите». </a:t>
            </a: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Я дарю детям свою любовь, одновременно обучая их этому чувству. Каждый день с нетерпением жду встречи с моими ребятами. Каждый ребёнок требует к себе особого внимания и подхода, каждому надо протянуть руку помощи и принять его таким, какой он есть. Помогая детям преодолеть имеющиеся речевые нарушения, открывая им неограниченные возможности общения, социализации в меняющемся мире. Даже самый маленький успех моих воспитанников становится нашей большой победой! Я верю в каждого ребёнка! Терпеливо, шаг за шагом, приближаемся мы с ними к поставленной цели. Этот путь труден, а зачастую и долог, но обязательно завершается успехом.</a:t>
            </a: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Я всегда стараюсь строить доброжелательные, доверительные отношения с родителями. От их участия, от их кропотливого труда, от желания помочь своему ребенку, во многом зависит наш успех. Родители гордятся и радуются нашим победам.  Считаю своей обязанностью выслушать, понять, успокоить каждого, а главное – вселить ему надежду на успех. Чтобы каждый из них обязательно верил в то, что всё получится, и эта вера передавалась детям. </a:t>
            </a: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Самое большое счастье для меня, слышать красивую и грамотную речь моих дошколят, осознавать, что моя работа является первой ступенькой  в начале их жизненного пути. Из замкнутых, неуверенных, малообщительных, они превращаются в умелых собеседников со своими интересами и способностями.</a:t>
            </a: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Хороший логопед – это тесное сотрудничество и сопереживание в преодолении имеющихся трудностей. </a:t>
            </a: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5600" cap="none" dirty="0" smtClean="0">
                <a:latin typeface="Georgia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Я надеюсь, что останусь в памяти своих воспитанников на всю жизнь добрым, ярким светом, когда-то направившим их на истинный жизненный путь!</a:t>
            </a:r>
            <a:endParaRPr lang="ru-RU" sz="5600" cap="none" dirty="0">
              <a:latin typeface="Georgia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432" y="24090"/>
            <a:ext cx="2092388" cy="68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2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73" y="-240223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Мои достижения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4122007012"/>
              </p:ext>
            </p:extLst>
          </p:nvPr>
        </p:nvGraphicFramePr>
        <p:xfrm>
          <a:off x="1456531" y="680510"/>
          <a:ext cx="9329733" cy="607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7620">
                  <a:extLst>
                    <a:ext uri="{9D8B030D-6E8A-4147-A177-3AD203B41FA5}">
                      <a16:colId xmlns:a16="http://schemas.microsoft.com/office/drawing/2014/main" xmlns="" val="1466518029"/>
                    </a:ext>
                  </a:extLst>
                </a:gridCol>
                <a:gridCol w="4800809">
                  <a:extLst>
                    <a:ext uri="{9D8B030D-6E8A-4147-A177-3AD203B41FA5}">
                      <a16:colId xmlns:a16="http://schemas.microsoft.com/office/drawing/2014/main" xmlns="" val="2633747724"/>
                    </a:ext>
                  </a:extLst>
                </a:gridCol>
                <a:gridCol w="1581304">
                  <a:extLst>
                    <a:ext uri="{9D8B030D-6E8A-4147-A177-3AD203B41FA5}">
                      <a16:colId xmlns:a16="http://schemas.microsoft.com/office/drawing/2014/main" xmlns="" val="3439205245"/>
                    </a:ext>
                  </a:extLst>
                </a:gridCol>
              </a:tblGrid>
              <a:tr h="3752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Степень</a:t>
                      </a:r>
                      <a:r>
                        <a:rPr lang="ru-RU" baseline="0" dirty="0" smtClean="0"/>
                        <a:t> участия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452788"/>
                  </a:ext>
                </a:extLst>
              </a:tr>
              <a:tr h="1299233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Членство в составе</a:t>
                      </a:r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 территориальной психолого-медико-педагогической комиссии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Постоянный специалист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территориальной психолого-медико-педагогической комиссии Первомайского района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С</a:t>
                      </a:r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 2005г.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48540717"/>
                  </a:ext>
                </a:extLst>
              </a:tr>
              <a:tr h="108949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Работа в экспертных</a:t>
                      </a:r>
                      <a:r>
                        <a:rPr lang="ru-RU" sz="18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 группах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Э</a:t>
                      </a:r>
                      <a:r>
                        <a:rPr lang="ru-RU" sz="1800" dirty="0" smtClean="0">
                          <a:solidFill>
                            <a:srgbClr val="00000A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ксперт аттестационной комиссии учителей-логопедов Первомайского района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A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С 2014г.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1962944"/>
                  </a:ext>
                </a:extLst>
              </a:tr>
              <a:tr h="10116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Членство в учебно-методических объединениях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1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муниципального методического объединения учителей-логопедов 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Первомайского района</a:t>
                      </a: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2017г.</a:t>
                      </a:r>
                    </a:p>
                    <a:p>
                      <a:pPr algn="ctr"/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3258422"/>
                  </a:ext>
                </a:extLst>
              </a:tr>
              <a:tr h="10505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Участие в профессиональных сообществах</a:t>
                      </a: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 сообщества мобильный педагог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С</a:t>
                      </a:r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 2018г.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10202535"/>
                  </a:ext>
                </a:extLst>
              </a:tr>
              <a:tr h="1244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профессиональных </a:t>
                      </a: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проектах</a:t>
                      </a: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Консультант - регионального проекта консультирования и поддержки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семей, имеющих детей, в Алтайском крае.</a:t>
                      </a: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С 2019г.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8266350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33" y="0"/>
            <a:ext cx="2085013" cy="6809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75142" y="108351"/>
            <a:ext cx="2016858" cy="65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12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Мои достижения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253801035"/>
              </p:ext>
            </p:extLst>
          </p:nvPr>
        </p:nvGraphicFramePr>
        <p:xfrm>
          <a:off x="1385758" y="751601"/>
          <a:ext cx="9449855" cy="5896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110">
                  <a:extLst>
                    <a:ext uri="{9D8B030D-6E8A-4147-A177-3AD203B41FA5}">
                      <a16:colId xmlns:a16="http://schemas.microsoft.com/office/drawing/2014/main" xmlns="" val="1466518029"/>
                    </a:ext>
                  </a:extLst>
                </a:gridCol>
                <a:gridCol w="5875506">
                  <a:extLst>
                    <a:ext uri="{9D8B030D-6E8A-4147-A177-3AD203B41FA5}">
                      <a16:colId xmlns:a16="http://schemas.microsoft.com/office/drawing/2014/main" xmlns="" val="2633747724"/>
                    </a:ext>
                  </a:extLst>
                </a:gridCol>
                <a:gridCol w="1419239">
                  <a:extLst>
                    <a:ext uri="{9D8B030D-6E8A-4147-A177-3AD203B41FA5}">
                      <a16:colId xmlns:a16="http://schemas.microsoft.com/office/drawing/2014/main" xmlns="" val="3439205245"/>
                    </a:ext>
                  </a:extLst>
                </a:gridCol>
              </a:tblGrid>
              <a:tr h="3278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452788"/>
                  </a:ext>
                </a:extLst>
              </a:tr>
              <a:tr h="566296">
                <a:tc rowSpan="5"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Участие в конкурсах профессионального мастерства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Лауреат </a:t>
                      </a:r>
                      <a:r>
                        <a:rPr lang="en-US" sz="13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3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степени </a:t>
                      </a:r>
                      <a:r>
                        <a:rPr lang="ru-RU" sz="13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краевого конкурса психолого-педагогических программ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 2017г.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48540717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Лауреат 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степени краевого конкурса психолого-педагогических программ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2019г.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9055820"/>
                  </a:ext>
                </a:extLst>
              </a:tr>
              <a:tr h="575241">
                <a:tc vMerge="1">
                  <a:txBody>
                    <a:bodyPr/>
                    <a:lstStyle/>
                    <a:p>
                      <a:pPr algn="l"/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 краевого конкурса лучших педагогических практик в сфере общего образования  «Учим круто</a:t>
                      </a:r>
                      <a:r>
                        <a:rPr lang="ru-RU" sz="1300" baseline="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A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2020г.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1962944"/>
                  </a:ext>
                </a:extLst>
              </a:tr>
              <a:tr h="540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Призёр Всероссийского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сетевого конкурса «Методические разработка в образовательном процессе»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2020г.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5202061"/>
                  </a:ext>
                </a:extLst>
              </a:tr>
              <a:tr h="510771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 всероссийского конкурса имени Л.В. Выготского в номинации «Непрерывность»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2021г.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3258422"/>
                  </a:ext>
                </a:extLst>
              </a:tr>
              <a:tr h="819022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Наличие печатных изданий, публикаций</a:t>
                      </a: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 психолого-педагогической программы коррекционного курса «Сенсорное развитие» в сборнике программ, лауреатов краевого конкурса психолого-педагогических программ, Барнаул 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Georgia" panose="02040502050405020303" pitchFamily="18" charset="0"/>
                        </a:rPr>
                        <a:t> 2017г.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10202535"/>
                  </a:ext>
                </a:extLst>
              </a:tr>
              <a:tr h="1036035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 психолого-педагогической программы коррекционного курса «Предметно-практические действия» в сборнике программ, лауреатов краевого конкурса психолого-педагогических программ, Барнаул </a:t>
                      </a:r>
                      <a:r>
                        <a:rPr lang="ru-RU" sz="1300" u="sng" kern="1200" dirty="0" smtClean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https://ppms22.ru/upload/medialibrary/bd3/spisok_lauretov.pdf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2019г.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82663503"/>
                  </a:ext>
                </a:extLst>
              </a:tr>
              <a:tr h="974524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 статьи «Значение разработки программ коррекционных курсов для обучающихся с ТМНР в рамках общеобразовательного учреждения.», в рамках Конференции «Инклюзивное образование в сфере культуры»</a:t>
                      </a:r>
                      <a:endParaRPr lang="ru-RU" sz="1300" kern="12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</a:rPr>
                        <a:t>2021г.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744075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32" y="-58365"/>
            <a:ext cx="2085013" cy="6809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39689" y="158338"/>
            <a:ext cx="2016858" cy="65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0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026" y="-233737"/>
            <a:ext cx="10364451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Мои достижения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5" t="1183" b="2564"/>
          <a:stretch/>
        </p:blipFill>
        <p:spPr>
          <a:xfrm>
            <a:off x="9660326" y="658817"/>
            <a:ext cx="2368333" cy="3419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2452" y="861127"/>
            <a:ext cx="267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ДИПЛОМЫ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7" y="4720552"/>
            <a:ext cx="11479763" cy="2426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696" y="658816"/>
            <a:ext cx="2408574" cy="3419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0110" y="3808326"/>
            <a:ext cx="2707535" cy="182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" t="1127" r="1230" b="4977"/>
          <a:stretch/>
        </p:blipFill>
        <p:spPr>
          <a:xfrm>
            <a:off x="150159" y="848129"/>
            <a:ext cx="2247869" cy="3054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2241" y="752871"/>
            <a:ext cx="2227403" cy="3149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" t="1315" r="2028" b="4977"/>
          <a:stretch/>
        </p:blipFill>
        <p:spPr>
          <a:xfrm>
            <a:off x="5131056" y="1420069"/>
            <a:ext cx="1452195" cy="20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8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816</TotalTime>
  <Words>911</Words>
  <Application>Microsoft Office PowerPoint</Application>
  <PresentationFormat>Произвольный</PresentationFormat>
  <Paragraphs>185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Капля</vt:lpstr>
      <vt:lpstr>ПОРТФОЛИО учителя-логопеда Донаевой Натальи Владимировны</vt:lpstr>
      <vt:lpstr>Образование </vt:lpstr>
      <vt:lpstr>Образование </vt:lpstr>
      <vt:lpstr>Общий  стаж  работы: 20 лет Стаж работы в должности  учителя-логопеда: 20 лет Квалификационная категория: высшая </vt:lpstr>
      <vt:lpstr>Педагогическое кредо </vt:lpstr>
      <vt:lpstr>ЭССЕ</vt:lpstr>
      <vt:lpstr>Мои достижения </vt:lpstr>
      <vt:lpstr>Мои достижения </vt:lpstr>
      <vt:lpstr>Мои достижения </vt:lpstr>
      <vt:lpstr>Мои Награды </vt:lpstr>
      <vt:lpstr>РАСПРОСТРАНЕНИЕ ОПЫТА </vt:lpstr>
      <vt:lpstr>РАСПРОСТРАНЕНИЕ ОПЫТА</vt:lpstr>
      <vt:lpstr>ПОВЫШЕНИЕ КВАЛИФИКАЦИИ </vt:lpstr>
      <vt:lpstr>ПОВЫШЕНИЕ КВАЛИФИКАЦИИ</vt:lpstr>
      <vt:lpstr>ПОВЫШЕНИЕ КВАЛИФИКАЦИИ </vt:lpstr>
      <vt:lpstr>ПОВЫШЕНИЕ КВАЛИФИКАЦИИ</vt:lpstr>
      <vt:lpstr>ПОВЫШЕНИЕ КВАЛИФИКАЦИИ </vt:lpstr>
      <vt:lpstr>ПОВЫШЕНИЕ КВАЛИФИКАЦИИ</vt:lpstr>
      <vt:lpstr>Коррекционная работа</vt:lpstr>
      <vt:lpstr>От Простого к сложному учимся замечать и выделять характерные признаки предметов</vt:lpstr>
      <vt:lpstr>Составление предложений конструктор фраз</vt:lpstr>
      <vt:lpstr>Составление предложений конструктор фраз «Подари Букет»</vt:lpstr>
      <vt:lpstr>Составление предложений конструктор фраз «О чём мечтаем»</vt:lpstr>
      <vt:lpstr>грамматический строй «Такие разные падежи»</vt:lpstr>
      <vt:lpstr>Применение мнемотехник в составлении описательного рассказа</vt:lpstr>
      <vt:lpstr>артикуляционная гимнастика совмещенная с нейрогимнастикой</vt:lpstr>
      <vt:lpstr>Артикуляция и Звукопроизношение  с применением схематических изображений</vt:lpstr>
      <vt:lpstr>Артикуляция и Звукопроизношение  с применением схематических изображений</vt:lpstr>
      <vt:lpstr>Звукопроизношение  карточки-чистоговорки для лэпбука</vt:lpstr>
      <vt:lpstr>Звукопроизношение  Звуковая сторона речи пособие «артикуляционный (звуковой) планшет»</vt:lpstr>
      <vt:lpstr>Звуковая сторона речи Пособие «звуковые  человечки»</vt:lpstr>
      <vt:lpstr>Звуковая сторона речи Пособие «звуковые  домики»</vt:lpstr>
      <vt:lpstr>Развитие темпо ритмической  стороны речи</vt:lpstr>
      <vt:lpstr>Саморазвитие</vt:lpstr>
      <vt:lpstr>Проведённые  Мероприятия</vt:lpstr>
      <vt:lpstr>Проведённые Мероприятия</vt:lpstr>
      <vt:lpstr>Проведённые  Мероприятия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учителя-логопеда Донаевой Натальи владимировны</dc:title>
  <dc:creator>Натулька красатулька</dc:creator>
  <cp:lastModifiedBy>Кудрявцева</cp:lastModifiedBy>
  <cp:revision>67</cp:revision>
  <dcterms:created xsi:type="dcterms:W3CDTF">2021-12-26T07:54:46Z</dcterms:created>
  <dcterms:modified xsi:type="dcterms:W3CDTF">2022-01-18T04:27:33Z</dcterms:modified>
</cp:coreProperties>
</file>